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8"/>
  </p:notesMasterIdLst>
  <p:handoutMasterIdLst>
    <p:handoutMasterId r:id="rId19"/>
  </p:handoutMasterIdLst>
  <p:sldIdLst>
    <p:sldId id="343" r:id="rId2"/>
    <p:sldId id="329" r:id="rId3"/>
    <p:sldId id="344" r:id="rId4"/>
    <p:sldId id="330" r:id="rId5"/>
    <p:sldId id="345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2" r:id="rId17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101" d="100"/>
          <a:sy n="101" d="100"/>
        </p:scale>
        <p:origin x="26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13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5</a:t>
            </a:r>
            <a:br>
              <a:rPr lang="en-US" dirty="0"/>
            </a:br>
            <a:r>
              <a:rPr lang="en-US" dirty="0"/>
              <a:t>Processes Activities</a:t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To illustrate the </a:t>
            </a:r>
            <a:r>
              <a:rPr lang="en-US" dirty="0"/>
              <a:t>four basic process </a:t>
            </a:r>
            <a:r>
              <a:rPr lang="en-US" dirty="0" smtClean="0"/>
              <a:t>activities</a:t>
            </a:r>
          </a:p>
          <a:p>
            <a:pPr lvl="1"/>
            <a:r>
              <a:rPr lang="en-US" dirty="0" smtClean="0"/>
              <a:t>Specification</a:t>
            </a:r>
          </a:p>
          <a:p>
            <a:pPr lvl="1"/>
            <a:r>
              <a:rPr lang="en-US" dirty="0" smtClean="0"/>
              <a:t>Development</a:t>
            </a:r>
          </a:p>
          <a:p>
            <a:pPr lvl="1"/>
            <a:r>
              <a:rPr lang="en-US" dirty="0" smtClean="0"/>
              <a:t>Validation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volution</a:t>
            </a:r>
            <a:endParaRPr lang="en-US" dirty="0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validation</a:t>
            </a:r>
            <a:endParaRPr lang="en-GB"/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Verification and validation (V &amp; V) is intended to show that a system conforms to its specification and meets the requirements of the system customer.</a:t>
            </a:r>
          </a:p>
          <a:p>
            <a:r>
              <a:rPr lang="en-GB" dirty="0" smtClean="0"/>
              <a:t>Involves checking and review processes and system testing.</a:t>
            </a:r>
          </a:p>
          <a:p>
            <a:r>
              <a:rPr lang="en-GB" dirty="0" smtClean="0"/>
              <a:t>System testing involves executing the system with test cases that are derived from the specification of the real data to be processed by the system.</a:t>
            </a:r>
          </a:p>
          <a:p>
            <a:r>
              <a:rPr lang="en-GB" dirty="0" smtClean="0"/>
              <a:t>Testing is the most commonly used V &amp; V activity.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096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1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Stages of testing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477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990600" y="3048879"/>
            <a:ext cx="7503929" cy="1980321"/>
            <a:chOff x="1594264" y="3521055"/>
            <a:chExt cx="5711410" cy="1507267"/>
          </a:xfrm>
        </p:grpSpPr>
        <p:cxnSp>
          <p:nvCxnSpPr>
            <p:cNvPr id="8" name="Straight Arrow Connector 7"/>
            <p:cNvCxnSpPr>
              <a:stCxn id="35" idx="3"/>
              <a:endCxn id="26" idx="1"/>
            </p:cNvCxnSpPr>
            <p:nvPr/>
          </p:nvCxnSpPr>
          <p:spPr>
            <a:xfrm>
              <a:off x="5334000" y="3853684"/>
              <a:ext cx="304799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44" idx="3"/>
              <a:endCxn id="35" idx="1"/>
            </p:cNvCxnSpPr>
            <p:nvPr/>
          </p:nvCxnSpPr>
          <p:spPr>
            <a:xfrm flipV="1">
              <a:off x="3456823" y="3853684"/>
              <a:ext cx="429377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1594264" y="3526466"/>
              <a:ext cx="1862559" cy="665257"/>
              <a:chOff x="2736347" y="1883509"/>
              <a:chExt cx="1862559" cy="665257"/>
            </a:xfrm>
          </p:grpSpPr>
          <p:sp>
            <p:nvSpPr>
              <p:cNvPr id="44" name="Rounded Rectangle 43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Component Testing</a:t>
                </a:r>
                <a:endParaRPr lang="en-US" sz="1800" dirty="0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886200" y="3521055"/>
              <a:ext cx="1447800" cy="665257"/>
              <a:chOff x="2736347" y="1883509"/>
              <a:chExt cx="1862559" cy="665257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System testing</a:t>
                </a:r>
                <a:endParaRPr lang="en-US" sz="1800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638799" y="3526466"/>
              <a:ext cx="1666875" cy="665257"/>
              <a:chOff x="2736347" y="1883509"/>
              <a:chExt cx="1862559" cy="665257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Acceptance Testing</a:t>
                </a:r>
                <a:endParaRPr lang="en-US" sz="1800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417901" y="4535539"/>
              <a:ext cx="2326049" cy="492783"/>
              <a:chOff x="2754084" y="1883509"/>
              <a:chExt cx="1820637" cy="664072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3" name="Straight Arrow Connector 52"/>
          <p:cNvCxnSpPr>
            <a:stCxn id="44" idx="0"/>
            <a:endCxn id="26" idx="0"/>
          </p:cNvCxnSpPr>
          <p:nvPr/>
        </p:nvCxnSpPr>
        <p:spPr>
          <a:xfrm rot="5400000" flipH="1" flipV="1">
            <a:off x="4806839" y="463310"/>
            <a:ext cx="12700" cy="5185357"/>
          </a:xfrm>
          <a:prstGeom prst="bentConnector3">
            <a:avLst>
              <a:gd name="adj1" fmla="val 7262071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2"/>
          <p:cNvCxnSpPr>
            <a:stCxn id="26" idx="2"/>
            <a:endCxn id="44" idx="2"/>
          </p:cNvCxnSpPr>
          <p:nvPr/>
        </p:nvCxnSpPr>
        <p:spPr>
          <a:xfrm rot="5400000">
            <a:off x="4806840" y="1337357"/>
            <a:ext cx="12700" cy="5185357"/>
          </a:xfrm>
          <a:prstGeom prst="bentConnector3">
            <a:avLst>
              <a:gd name="adj1" fmla="val 6765512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58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Testing stages</a:t>
            </a:r>
            <a:endParaRPr lang="en-GB"/>
          </a:p>
        </p:txBody>
      </p:sp>
      <p:sp>
        <p:nvSpPr>
          <p:cNvPr id="1157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Development or component testing</a:t>
            </a:r>
          </a:p>
          <a:p>
            <a:pPr lvl="1"/>
            <a:r>
              <a:rPr lang="en-GB" dirty="0" smtClean="0"/>
              <a:t>Individual components are tested independently; </a:t>
            </a:r>
          </a:p>
          <a:p>
            <a:pPr lvl="1"/>
            <a:r>
              <a:rPr lang="en-GB" dirty="0" smtClean="0"/>
              <a:t>Components may be functions or objects or coherent groupings of these entities.</a:t>
            </a:r>
          </a:p>
          <a:p>
            <a:r>
              <a:rPr lang="en-GB" dirty="0" smtClean="0"/>
              <a:t>System testing</a:t>
            </a:r>
          </a:p>
          <a:p>
            <a:pPr lvl="1"/>
            <a:r>
              <a:rPr lang="en-GB" dirty="0" smtClean="0"/>
              <a:t>Testing of the system as a whole. Testing of emergent properties is particularly important.</a:t>
            </a:r>
          </a:p>
          <a:p>
            <a:r>
              <a:rPr lang="en-GB" dirty="0" smtClean="0"/>
              <a:t>Acceptance testing</a:t>
            </a:r>
          </a:p>
          <a:p>
            <a:pPr lvl="1"/>
            <a:r>
              <a:rPr lang="en-GB" dirty="0" smtClean="0"/>
              <a:t>Testing with customer data to check that the system meets the customer’s needs.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858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Testing phases in a plan-driven software process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7239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102158" y="2719296"/>
            <a:ext cx="1793442" cy="1222465"/>
            <a:chOff x="-1869618" y="2236199"/>
            <a:chExt cx="1793442" cy="637624"/>
          </a:xfrm>
        </p:grpSpPr>
        <p:sp>
          <p:nvSpPr>
            <p:cNvPr id="68" name="Rectangle 67"/>
            <p:cNvSpPr/>
            <p:nvPr/>
          </p:nvSpPr>
          <p:spPr>
            <a:xfrm>
              <a:off x="-1860852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Acceptance Test plan</a:t>
              </a:r>
            </a:p>
          </p:txBody>
        </p:sp>
        <p:sp>
          <p:nvSpPr>
            <p:cNvPr id="69" name="Oval 68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52400" y="1524000"/>
            <a:ext cx="1963517" cy="665257"/>
            <a:chOff x="2736347" y="1883509"/>
            <a:chExt cx="1862559" cy="665257"/>
          </a:xfrm>
        </p:grpSpPr>
        <p:sp>
          <p:nvSpPr>
            <p:cNvPr id="123" name="Rounded Rectangle 122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Requirements specification</a:t>
              </a:r>
              <a:endParaRPr lang="en-US" sz="1800" dirty="0"/>
            </a:p>
          </p:txBody>
        </p:sp>
        <p:sp>
          <p:nvSpPr>
            <p:cNvPr id="124" name="Oval 123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5" name="Straight Arrow Connector 94"/>
          <p:cNvCxnSpPr>
            <a:stCxn id="123" idx="3"/>
            <a:endCxn id="134" idx="1"/>
          </p:cNvCxnSpPr>
          <p:nvPr/>
        </p:nvCxnSpPr>
        <p:spPr>
          <a:xfrm>
            <a:off x="2115917" y="1856629"/>
            <a:ext cx="32248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132"/>
          <p:cNvGrpSpPr/>
          <p:nvPr/>
        </p:nvGrpSpPr>
        <p:grpSpPr>
          <a:xfrm>
            <a:off x="2438400" y="1524000"/>
            <a:ext cx="1710159" cy="665257"/>
            <a:chOff x="2736347" y="1883509"/>
            <a:chExt cx="1862559" cy="665257"/>
          </a:xfrm>
        </p:grpSpPr>
        <p:sp>
          <p:nvSpPr>
            <p:cNvPr id="134" name="Rounded Rectangle 13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specification</a:t>
              </a:r>
              <a:endParaRPr lang="en-US" sz="1800" dirty="0"/>
            </a:p>
          </p:txBody>
        </p:sp>
        <p:sp>
          <p:nvSpPr>
            <p:cNvPr id="135" name="Oval 134"/>
            <p:cNvSpPr/>
            <p:nvPr/>
          </p:nvSpPr>
          <p:spPr>
            <a:xfrm>
              <a:off x="3869585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526722" y="1524000"/>
            <a:ext cx="1557446" cy="665257"/>
            <a:chOff x="2736347" y="1883509"/>
            <a:chExt cx="1862559" cy="665257"/>
          </a:xfrm>
        </p:grpSpPr>
        <p:sp>
          <p:nvSpPr>
            <p:cNvPr id="144" name="Rounded Rectangle 14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design</a:t>
              </a:r>
              <a:endParaRPr lang="en-US" sz="1800" dirty="0"/>
            </a:p>
          </p:txBody>
        </p:sp>
        <p:sp>
          <p:nvSpPr>
            <p:cNvPr id="145" name="Oval 14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822388" y="1524000"/>
            <a:ext cx="1818064" cy="665257"/>
            <a:chOff x="2736347" y="1883509"/>
            <a:chExt cx="1862559" cy="665257"/>
          </a:xfrm>
        </p:grpSpPr>
        <p:sp>
          <p:nvSpPr>
            <p:cNvPr id="154" name="Rounded Rectangle 15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Detailed design</a:t>
              </a:r>
              <a:endParaRPr lang="en-US" sz="1800" dirty="0"/>
            </a:p>
          </p:txBody>
        </p:sp>
        <p:sp>
          <p:nvSpPr>
            <p:cNvPr id="155" name="Oval 15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369926" y="2819400"/>
            <a:ext cx="1697873" cy="917755"/>
            <a:chOff x="2736347" y="1883509"/>
            <a:chExt cx="1862559" cy="665257"/>
          </a:xfrm>
        </p:grpSpPr>
        <p:sp>
          <p:nvSpPr>
            <p:cNvPr id="164" name="Rounded Rectangle 16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Module and Unit code and test</a:t>
              </a:r>
              <a:endParaRPr lang="en-US" sz="1800" dirty="0"/>
            </a:p>
          </p:txBody>
        </p:sp>
        <p:sp>
          <p:nvSpPr>
            <p:cNvPr id="165" name="Oval 16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096000" y="4440143"/>
            <a:ext cx="1962171" cy="665257"/>
            <a:chOff x="2736347" y="1883509"/>
            <a:chExt cx="1862559" cy="665257"/>
          </a:xfrm>
        </p:grpSpPr>
        <p:sp>
          <p:nvSpPr>
            <p:cNvPr id="174" name="Rounded Rectangle 17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Sub-system integration test</a:t>
              </a:r>
              <a:endParaRPr lang="en-US" sz="1800" dirty="0"/>
            </a:p>
          </p:txBody>
        </p:sp>
        <p:sp>
          <p:nvSpPr>
            <p:cNvPr id="175" name="Oval 17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733800" y="4440143"/>
            <a:ext cx="2001671" cy="665257"/>
            <a:chOff x="2754084" y="1883509"/>
            <a:chExt cx="1898610" cy="665257"/>
          </a:xfrm>
        </p:grpSpPr>
        <p:sp>
          <p:nvSpPr>
            <p:cNvPr id="184" name="Rounded Rectangle 183"/>
            <p:cNvSpPr/>
            <p:nvPr/>
          </p:nvSpPr>
          <p:spPr>
            <a:xfrm>
              <a:off x="2790135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Integration test</a:t>
              </a:r>
              <a:endParaRPr lang="en-US" sz="1800" dirty="0"/>
            </a:p>
          </p:txBody>
        </p:sp>
        <p:sp>
          <p:nvSpPr>
            <p:cNvPr id="185" name="Oval 18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600200" y="4440143"/>
            <a:ext cx="1744486" cy="665257"/>
            <a:chOff x="2736347" y="1883509"/>
            <a:chExt cx="1862559" cy="665257"/>
          </a:xfrm>
        </p:grpSpPr>
        <p:sp>
          <p:nvSpPr>
            <p:cNvPr id="194" name="Rounded Rectangle 19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Acceptance test</a:t>
              </a:r>
              <a:endParaRPr lang="en-US" sz="1800" dirty="0"/>
            </a:p>
          </p:txBody>
        </p:sp>
        <p:sp>
          <p:nvSpPr>
            <p:cNvPr id="195" name="Oval 19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Oval 19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94174" y="5509345"/>
            <a:ext cx="1744486" cy="665257"/>
            <a:chOff x="2736347" y="1883509"/>
            <a:chExt cx="1862559" cy="665257"/>
          </a:xfrm>
        </p:grpSpPr>
        <p:sp>
          <p:nvSpPr>
            <p:cNvPr id="204" name="Rounded Rectangle 20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Service</a:t>
              </a:r>
              <a:endParaRPr lang="en-US" sz="1800" dirty="0"/>
            </a:p>
          </p:txBody>
        </p:sp>
        <p:sp>
          <p:nvSpPr>
            <p:cNvPr id="205" name="Oval 20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Oval 20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Oval 20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Oval 20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Oval 20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Oval 21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7" name="Straight Arrow Connector 216"/>
          <p:cNvCxnSpPr>
            <a:stCxn id="124" idx="4"/>
            <a:endCxn id="71" idx="0"/>
          </p:cNvCxnSpPr>
          <p:nvPr/>
        </p:nvCxnSpPr>
        <p:spPr>
          <a:xfrm>
            <a:off x="1608388" y="2188072"/>
            <a:ext cx="1337" cy="60742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/>
          <p:cNvGrpSpPr/>
          <p:nvPr/>
        </p:nvGrpSpPr>
        <p:grpSpPr>
          <a:xfrm>
            <a:off x="3112441" y="2775097"/>
            <a:ext cx="1840559" cy="1185364"/>
            <a:chOff x="-1869618" y="2255550"/>
            <a:chExt cx="1840559" cy="618273"/>
          </a:xfrm>
        </p:grpSpPr>
        <p:sp>
          <p:nvSpPr>
            <p:cNvPr id="223" name="Rectangle 222"/>
            <p:cNvSpPr/>
            <p:nvPr/>
          </p:nvSpPr>
          <p:spPr>
            <a:xfrm>
              <a:off x="-1806978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System Integration test plan</a:t>
              </a:r>
            </a:p>
          </p:txBody>
        </p:sp>
        <p:sp>
          <p:nvSpPr>
            <p:cNvPr id="224" name="Oval 223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-1466850" y="2266188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>
              <a:off x="-647700" y="22555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Oval 230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5181600" y="2797766"/>
            <a:ext cx="1793442" cy="939389"/>
            <a:chOff x="-1869618" y="2362029"/>
            <a:chExt cx="1793442" cy="511794"/>
          </a:xfrm>
        </p:grpSpPr>
        <p:sp>
          <p:nvSpPr>
            <p:cNvPr id="234" name="Rectangle 233"/>
            <p:cNvSpPr/>
            <p:nvPr/>
          </p:nvSpPr>
          <p:spPr>
            <a:xfrm>
              <a:off x="-1860852" y="2362029"/>
              <a:ext cx="1777919" cy="498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Sub-System Integration test plan</a:t>
              </a:r>
            </a:p>
          </p:txBody>
        </p:sp>
        <p:sp>
          <p:nvSpPr>
            <p:cNvPr id="235" name="Oval 234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Oval 235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Oval 236"/>
            <p:cNvSpPr/>
            <p:nvPr/>
          </p:nvSpPr>
          <p:spPr>
            <a:xfrm>
              <a:off x="-146685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Oval 237"/>
            <p:cNvSpPr/>
            <p:nvPr/>
          </p:nvSpPr>
          <p:spPr>
            <a:xfrm>
              <a:off x="-64770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Oval 238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Oval 240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Oval 241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6" name="Straight Arrow Connector 245"/>
          <p:cNvCxnSpPr>
            <a:stCxn id="136" idx="3"/>
            <a:endCxn id="72" idx="7"/>
          </p:cNvCxnSpPr>
          <p:nvPr/>
        </p:nvCxnSpPr>
        <p:spPr>
          <a:xfrm flipH="1">
            <a:off x="2660942" y="2167086"/>
            <a:ext cx="24091" cy="600348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Arrow Connector 248"/>
          <p:cNvCxnSpPr>
            <a:stCxn id="135" idx="5"/>
            <a:endCxn id="226" idx="0"/>
          </p:cNvCxnSpPr>
          <p:nvPr/>
        </p:nvCxnSpPr>
        <p:spPr>
          <a:xfrm flipH="1">
            <a:off x="3600934" y="2168144"/>
            <a:ext cx="12346" cy="62735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Arrow Connector 253"/>
          <p:cNvCxnSpPr>
            <a:stCxn id="69" idx="7"/>
            <a:endCxn id="194" idx="0"/>
          </p:cNvCxnSpPr>
          <p:nvPr/>
        </p:nvCxnSpPr>
        <p:spPr>
          <a:xfrm flipH="1">
            <a:off x="2472443" y="3661192"/>
            <a:ext cx="17025" cy="77895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/>
          <p:cNvCxnSpPr>
            <a:stCxn id="230" idx="2"/>
            <a:endCxn id="184" idx="0"/>
          </p:cNvCxnSpPr>
          <p:nvPr/>
        </p:nvCxnSpPr>
        <p:spPr>
          <a:xfrm>
            <a:off x="4734409" y="3660444"/>
            <a:ext cx="19231" cy="77969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/>
          <p:cNvCxnSpPr>
            <a:stCxn id="134" idx="3"/>
            <a:endCxn id="144" idx="1"/>
          </p:cNvCxnSpPr>
          <p:nvPr/>
        </p:nvCxnSpPr>
        <p:spPr>
          <a:xfrm>
            <a:off x="4148559" y="1856629"/>
            <a:ext cx="37816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Arrow Connector 267"/>
          <p:cNvCxnSpPr>
            <a:stCxn id="144" idx="3"/>
            <a:endCxn id="154" idx="1"/>
          </p:cNvCxnSpPr>
          <p:nvPr/>
        </p:nvCxnSpPr>
        <p:spPr>
          <a:xfrm>
            <a:off x="6084168" y="1856629"/>
            <a:ext cx="738220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Arrow Connector 278"/>
          <p:cNvCxnSpPr>
            <a:stCxn id="146" idx="4"/>
            <a:endCxn id="227" idx="0"/>
          </p:cNvCxnSpPr>
          <p:nvPr/>
        </p:nvCxnSpPr>
        <p:spPr>
          <a:xfrm flipH="1">
            <a:off x="4420084" y="2187014"/>
            <a:ext cx="560624" cy="58808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/>
          <p:cNvCxnSpPr>
            <a:stCxn id="145" idx="4"/>
            <a:endCxn id="237" idx="0"/>
          </p:cNvCxnSpPr>
          <p:nvPr/>
        </p:nvCxnSpPr>
        <p:spPr>
          <a:xfrm flipH="1">
            <a:off x="5670093" y="2188072"/>
            <a:ext cx="11507" cy="610008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Arrow Connector 284"/>
          <p:cNvCxnSpPr>
            <a:stCxn id="156" idx="2"/>
            <a:endCxn id="238" idx="0"/>
          </p:cNvCxnSpPr>
          <p:nvPr/>
        </p:nvCxnSpPr>
        <p:spPr>
          <a:xfrm flipH="1">
            <a:off x="6489243" y="2118977"/>
            <a:ext cx="779423" cy="67910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Arrow Connector 287"/>
          <p:cNvCxnSpPr>
            <a:stCxn id="155" idx="7"/>
            <a:endCxn id="164" idx="0"/>
          </p:cNvCxnSpPr>
          <p:nvPr/>
        </p:nvCxnSpPr>
        <p:spPr>
          <a:xfrm flipH="1">
            <a:off x="8218863" y="2071925"/>
            <a:ext cx="10825" cy="74747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Arrow Connector 290"/>
          <p:cNvCxnSpPr>
            <a:stCxn id="164" idx="2"/>
            <a:endCxn id="178" idx="7"/>
          </p:cNvCxnSpPr>
          <p:nvPr/>
        </p:nvCxnSpPr>
        <p:spPr>
          <a:xfrm flipH="1">
            <a:off x="7594779" y="3737155"/>
            <a:ext cx="624084" cy="72291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Arrow Connector 293"/>
          <p:cNvCxnSpPr>
            <a:stCxn id="235" idx="6"/>
            <a:endCxn id="177" idx="1"/>
          </p:cNvCxnSpPr>
          <p:nvPr/>
        </p:nvCxnSpPr>
        <p:spPr>
          <a:xfrm>
            <a:off x="6594018" y="3579809"/>
            <a:ext cx="10085" cy="88026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Straight Arrow Connector 299"/>
          <p:cNvCxnSpPr>
            <a:stCxn id="196" idx="3"/>
            <a:endCxn id="204" idx="0"/>
          </p:cNvCxnSpPr>
          <p:nvPr/>
        </p:nvCxnSpPr>
        <p:spPr>
          <a:xfrm flipH="1">
            <a:off x="1266417" y="5083229"/>
            <a:ext cx="785517" cy="42611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/>
          <p:cNvCxnSpPr>
            <a:endCxn id="194" idx="3"/>
          </p:cNvCxnSpPr>
          <p:nvPr/>
        </p:nvCxnSpPr>
        <p:spPr>
          <a:xfrm flipH="1" flipV="1">
            <a:off x="3344686" y="4772772"/>
            <a:ext cx="493837" cy="325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Arrow Connector 306"/>
          <p:cNvCxnSpPr>
            <a:stCxn id="174" idx="1"/>
            <a:endCxn id="184" idx="3"/>
          </p:cNvCxnSpPr>
          <p:nvPr/>
        </p:nvCxnSpPr>
        <p:spPr>
          <a:xfrm flipH="1">
            <a:off x="5735471" y="4772772"/>
            <a:ext cx="360529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evolution</a:t>
            </a:r>
            <a:endParaRPr lang="en-GB"/>
          </a:p>
        </p:txBody>
      </p:sp>
      <p:sp>
        <p:nvSpPr>
          <p:cNvPr id="890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Software is inherently flexible and can change. </a:t>
            </a:r>
          </a:p>
          <a:p>
            <a:r>
              <a:rPr lang="en-GB" dirty="0" smtClean="0"/>
              <a:t>As requirements change through changing business circumstances, the software that supports the business must also evolve and change.</a:t>
            </a:r>
          </a:p>
          <a:p>
            <a:r>
              <a:rPr lang="en-GB" dirty="0" smtClean="0"/>
              <a:t>Although there has been a demarcation between development and evolution (maintenance) this is increasingly irrelevant as fewer and fewer systems are completely new.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7620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4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evolution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800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051720" y="4078743"/>
            <a:ext cx="1793442" cy="1222465"/>
            <a:chOff x="-1869618" y="2236199"/>
            <a:chExt cx="1793442" cy="637624"/>
          </a:xfrm>
        </p:grpSpPr>
        <p:sp>
          <p:nvSpPr>
            <p:cNvPr id="8" name="Rectangle 7"/>
            <p:cNvSpPr/>
            <p:nvPr/>
          </p:nvSpPr>
          <p:spPr>
            <a:xfrm>
              <a:off x="-1860852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Existing systems</a:t>
              </a:r>
              <a:endParaRPr lang="en-US" sz="18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0412" y="2280084"/>
            <a:ext cx="1963517" cy="665257"/>
            <a:chOff x="2736347" y="1883509"/>
            <a:chExt cx="1862559" cy="665257"/>
          </a:xfrm>
        </p:grpSpPr>
        <p:sp>
          <p:nvSpPr>
            <p:cNvPr id="18" name="Rounded Rectangle 17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Define System requirements </a:t>
              </a:r>
              <a:endParaRPr lang="en-US" sz="1800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Arrow Connector 26"/>
          <p:cNvCxnSpPr>
            <a:stCxn id="18" idx="3"/>
            <a:endCxn id="29" idx="1"/>
          </p:cNvCxnSpPr>
          <p:nvPr/>
        </p:nvCxnSpPr>
        <p:spPr>
          <a:xfrm>
            <a:off x="2223929" y="2612713"/>
            <a:ext cx="32248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546412" y="2280084"/>
            <a:ext cx="2000734" cy="665257"/>
            <a:chOff x="2736347" y="1883509"/>
            <a:chExt cx="1862559" cy="665257"/>
          </a:xfrm>
        </p:grpSpPr>
        <p:sp>
          <p:nvSpPr>
            <p:cNvPr id="29" name="Rounded Rectangle 2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Assess existing systems</a:t>
              </a:r>
              <a:endParaRPr lang="en-US" sz="18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4148937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50758" y="2280084"/>
            <a:ext cx="1818544" cy="665257"/>
            <a:chOff x="2736347" y="1883509"/>
            <a:chExt cx="1862559" cy="665257"/>
          </a:xfrm>
        </p:grpSpPr>
        <p:sp>
          <p:nvSpPr>
            <p:cNvPr id="39" name="Rounded Rectangle 3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Propose system changes</a:t>
              </a:r>
              <a:endParaRPr lang="en-US" sz="18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30400" y="2280084"/>
            <a:ext cx="1818064" cy="665257"/>
            <a:chOff x="2736347" y="1883509"/>
            <a:chExt cx="1862559" cy="665257"/>
          </a:xfrm>
        </p:grpSpPr>
        <p:sp>
          <p:nvSpPr>
            <p:cNvPr id="49" name="Rounded Rectangle 4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Modify systems</a:t>
              </a:r>
              <a:endParaRPr lang="en-US" sz="1800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522974" y="4149080"/>
            <a:ext cx="1793442" cy="939389"/>
            <a:chOff x="-1869618" y="2362029"/>
            <a:chExt cx="1793442" cy="511794"/>
          </a:xfrm>
        </p:grpSpPr>
        <p:sp>
          <p:nvSpPr>
            <p:cNvPr id="110" name="Rectangle 109"/>
            <p:cNvSpPr/>
            <p:nvPr/>
          </p:nvSpPr>
          <p:spPr>
            <a:xfrm>
              <a:off x="-1860852" y="2362029"/>
              <a:ext cx="1777919" cy="498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New system</a:t>
              </a:r>
              <a:endParaRPr lang="en-US" sz="1800" dirty="0"/>
            </a:p>
          </p:txBody>
        </p:sp>
        <p:sp>
          <p:nvSpPr>
            <p:cNvPr id="111" name="Oval 110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-146685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-64770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9" name="Straight Arrow Connector 118"/>
          <p:cNvCxnSpPr>
            <a:stCxn id="8" idx="0"/>
            <a:endCxn id="31" idx="5"/>
          </p:cNvCxnSpPr>
          <p:nvPr/>
        </p:nvCxnSpPr>
        <p:spPr>
          <a:xfrm flipV="1">
            <a:off x="2949446" y="2923170"/>
            <a:ext cx="15730" cy="119863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29" idx="3"/>
            <a:endCxn id="39" idx="1"/>
          </p:cNvCxnSpPr>
          <p:nvPr/>
        </p:nvCxnSpPr>
        <p:spPr>
          <a:xfrm>
            <a:off x="4547146" y="2612713"/>
            <a:ext cx="303612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39" idx="3"/>
            <a:endCxn id="49" idx="1"/>
          </p:cNvCxnSpPr>
          <p:nvPr/>
        </p:nvCxnSpPr>
        <p:spPr>
          <a:xfrm>
            <a:off x="6669302" y="2612713"/>
            <a:ext cx="261098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110" idx="1"/>
            <a:endCxn id="30" idx="5"/>
          </p:cNvCxnSpPr>
          <p:nvPr/>
        </p:nvCxnSpPr>
        <p:spPr>
          <a:xfrm rot="10800000">
            <a:off x="4220994" y="2924229"/>
            <a:ext cx="2310747" cy="168252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>
            <a:stCxn id="49" idx="2"/>
            <a:endCxn id="114" idx="0"/>
          </p:cNvCxnSpPr>
          <p:nvPr/>
        </p:nvCxnSpPr>
        <p:spPr>
          <a:xfrm flipH="1">
            <a:off x="7830617" y="2945341"/>
            <a:ext cx="8815" cy="120405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25"/>
          <p:cNvCxnSpPr>
            <a:stCxn id="49" idx="0"/>
            <a:endCxn id="18" idx="0"/>
          </p:cNvCxnSpPr>
          <p:nvPr/>
        </p:nvCxnSpPr>
        <p:spPr>
          <a:xfrm rot="16200000" flipV="1">
            <a:off x="4540802" y="-1018547"/>
            <a:ext cx="12700" cy="6597261"/>
          </a:xfrm>
          <a:prstGeom prst="bentConnector3">
            <a:avLst>
              <a:gd name="adj1" fmla="val 5346252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24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Requirements engineering is the process of developing a software specification.</a:t>
            </a:r>
          </a:p>
          <a:p>
            <a:r>
              <a:rPr lang="en-GB" dirty="0" smtClean="0"/>
              <a:t>Design and implementation processes are concerned with transforming a requirements specification into an executable software system. </a:t>
            </a:r>
          </a:p>
          <a:p>
            <a:r>
              <a:rPr lang="en-GB" dirty="0" smtClean="0"/>
              <a:t>Software validation is the process of checking that the system conforms to its specification and that it meets the real needs of the users of the system.</a:t>
            </a:r>
          </a:p>
          <a:p>
            <a:r>
              <a:rPr lang="en-GB" dirty="0" smtClean="0"/>
              <a:t>Software evolution takes place when you change existing software systems to meet new requirements. The software must evolve to remain useful.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0" y="6756400"/>
            <a:ext cx="876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2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activities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Real software processes are </a:t>
            </a:r>
            <a:br>
              <a:rPr lang="en-GB" dirty="0" smtClean="0"/>
            </a:br>
            <a:r>
              <a:rPr lang="en-GB" dirty="0" smtClean="0"/>
              <a:t>inter-leaved sequences of </a:t>
            </a:r>
          </a:p>
          <a:p>
            <a:pPr lvl="1"/>
            <a:r>
              <a:rPr lang="en-GB" dirty="0" smtClean="0"/>
              <a:t>technical, </a:t>
            </a:r>
          </a:p>
          <a:p>
            <a:pPr lvl="1"/>
            <a:r>
              <a:rPr lang="en-GB" dirty="0" smtClean="0"/>
              <a:t>collaborative and </a:t>
            </a:r>
          </a:p>
          <a:p>
            <a:pPr lvl="1"/>
            <a:r>
              <a:rPr lang="en-GB" dirty="0" smtClean="0"/>
              <a:t>managerial activities </a:t>
            </a:r>
          </a:p>
          <a:p>
            <a:endParaRPr lang="en-GB" dirty="0" smtClean="0"/>
          </a:p>
          <a:p>
            <a:r>
              <a:rPr lang="en-GB" dirty="0" smtClean="0"/>
              <a:t>with the overall goal of specifying, designing, implementing and testing a software system.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114864" y="228600"/>
            <a:ext cx="2800535" cy="1646285"/>
            <a:chOff x="5203650" y="328004"/>
            <a:chExt cx="3808576" cy="2238858"/>
          </a:xfrm>
        </p:grpSpPr>
        <p:sp>
          <p:nvSpPr>
            <p:cNvPr id="8" name="Horizontal Scroll 7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2. 2</a:t>
              </a:r>
              <a:endParaRPr lang="en-US" sz="6000" dirty="0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570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/>
              <a:t>The four basic process activities of </a:t>
            </a:r>
            <a:endParaRPr lang="en-GB" dirty="0" smtClean="0"/>
          </a:p>
          <a:p>
            <a:pPr lvl="1"/>
            <a:r>
              <a:rPr lang="en-GB" b="1" dirty="0" smtClean="0"/>
              <a:t>specification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b="1" dirty="0" smtClean="0"/>
              <a:t>development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b="1" dirty="0" smtClean="0"/>
              <a:t>validation</a:t>
            </a:r>
            <a:r>
              <a:rPr lang="en-GB" dirty="0" smtClean="0"/>
              <a:t> </a:t>
            </a:r>
            <a:r>
              <a:rPr lang="en-GB" dirty="0"/>
              <a:t>and </a:t>
            </a:r>
            <a:endParaRPr lang="en-GB" dirty="0" smtClean="0"/>
          </a:p>
          <a:p>
            <a:pPr lvl="1"/>
            <a:r>
              <a:rPr lang="en-GB" b="1" dirty="0" smtClean="0"/>
              <a:t>evolution</a:t>
            </a:r>
            <a:r>
              <a:rPr lang="en-GB" dirty="0" smtClean="0"/>
              <a:t> </a:t>
            </a:r>
            <a:endParaRPr lang="en-GB" dirty="0"/>
          </a:p>
          <a:p>
            <a:r>
              <a:rPr lang="en-GB" dirty="0" smtClean="0"/>
              <a:t>They are </a:t>
            </a:r>
            <a:r>
              <a:rPr lang="en-GB" dirty="0"/>
              <a:t>organized differently in different development processes. </a:t>
            </a:r>
            <a:endParaRPr lang="en-GB" dirty="0" smtClean="0"/>
          </a:p>
          <a:p>
            <a:r>
              <a:rPr lang="en-GB" dirty="0" smtClean="0"/>
              <a:t>In </a:t>
            </a:r>
            <a:r>
              <a:rPr lang="en-GB" dirty="0"/>
              <a:t>the waterfall model, they are organized in sequence, whereas in incremental development they are inter-leaved.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69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Software specification</a:t>
            </a:r>
            <a:endParaRPr lang="en-GB" dirty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41760" y="1219200"/>
            <a:ext cx="8460480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The process of establishing what services are required and the constraints on the system’s operation and development.</a:t>
            </a:r>
          </a:p>
          <a:p>
            <a:r>
              <a:rPr lang="en-GB" dirty="0" smtClean="0"/>
              <a:t>Requirements engineering process</a:t>
            </a:r>
          </a:p>
          <a:p>
            <a:pPr lvl="1"/>
            <a:r>
              <a:rPr lang="en-GB" dirty="0" smtClean="0"/>
              <a:t>Feasibility study</a:t>
            </a:r>
          </a:p>
          <a:p>
            <a:pPr lvl="2"/>
            <a:r>
              <a:rPr lang="en-GB" dirty="0" smtClean="0"/>
              <a:t>Is it technically and financially feasible to build the system?</a:t>
            </a:r>
          </a:p>
          <a:p>
            <a:pPr lvl="1"/>
            <a:r>
              <a:rPr lang="en-GB" dirty="0" smtClean="0"/>
              <a:t>Requirements elicitation and analysis</a:t>
            </a:r>
          </a:p>
          <a:p>
            <a:pPr lvl="2"/>
            <a:r>
              <a:rPr lang="en-GB" dirty="0" smtClean="0"/>
              <a:t>What do the system stakeholders require or expect from the system?</a:t>
            </a:r>
          </a:p>
          <a:p>
            <a:pPr lvl="1"/>
            <a:r>
              <a:rPr lang="en-GB" dirty="0" smtClean="0"/>
              <a:t>Requirements specification	</a:t>
            </a:r>
          </a:p>
          <a:p>
            <a:pPr lvl="2"/>
            <a:r>
              <a:rPr lang="en-GB" dirty="0" smtClean="0"/>
              <a:t>Defining the requirements in detail</a:t>
            </a:r>
          </a:p>
          <a:p>
            <a:pPr lvl="1"/>
            <a:r>
              <a:rPr lang="en-GB" dirty="0" smtClean="0"/>
              <a:t>Requirements validation</a:t>
            </a:r>
          </a:p>
          <a:p>
            <a:pPr lvl="2"/>
            <a:r>
              <a:rPr lang="en-GB" dirty="0" smtClean="0"/>
              <a:t>Checking the validity of the requirements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19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Software 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For those who think that requirements are easy</a:t>
            </a:r>
          </a:p>
        </p:txBody>
      </p:sp>
      <p:pic>
        <p:nvPicPr>
          <p:cNvPr id="4" name="Picture 6" descr="The Official Dilbert Website featuring Scott Adams Dilbert strips, animations and m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47" y="1952836"/>
            <a:ext cx="8568952" cy="384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543200" y="5877272"/>
            <a:ext cx="3457292" cy="687402"/>
            <a:chOff x="-381000" y="4532856"/>
            <a:chExt cx="3840832" cy="7636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ounded Rectangle 5"/>
            <p:cNvSpPr/>
            <p:nvPr/>
          </p:nvSpPr>
          <p:spPr>
            <a:xfrm>
              <a:off x="304800" y="4724186"/>
              <a:ext cx="3155032" cy="381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</a:rPr>
                <a:t>http://www.dilbert.com/</a:t>
              </a:r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3" r="4382" b="8376"/>
            <a:stretch/>
          </p:blipFill>
          <p:spPr bwMode="auto">
            <a:xfrm>
              <a:off x="-381000" y="4532856"/>
              <a:ext cx="762000" cy="763660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2468625" y="1915079"/>
            <a:ext cx="2156718" cy="196046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63442" y="1943311"/>
            <a:ext cx="2113659" cy="19213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40252" y="1916832"/>
            <a:ext cx="2113659" cy="19213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52847" y="3897052"/>
            <a:ext cx="2156718" cy="196046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483768" y="3925284"/>
            <a:ext cx="2113659" cy="19213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44008" y="3898805"/>
            <a:ext cx="2113659" cy="19213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50829" y="3897052"/>
            <a:ext cx="2113659" cy="19213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BBorder"/>
          <p:cNvSpPr/>
          <p:nvPr/>
        </p:nvSpPr>
        <p:spPr>
          <a:xfrm>
            <a:off x="0" y="0"/>
            <a:ext cx="9144000" cy="76200"/>
          </a:xfrm>
          <a:prstGeom prst="rect">
            <a:avLst/>
          </a:prstGeom>
          <a:solidFill>
            <a:srgbClr val="FFFFFF"/>
          </a:solidFill>
          <a:ln w="6350">
            <a:solidFill>
              <a:srgbClr val="1737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B"/>
          <p:cNvSpPr/>
          <p:nvPr/>
        </p:nvSpPr>
        <p:spPr>
          <a:xfrm>
            <a:off x="0" y="0"/>
            <a:ext cx="2413000" cy="762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ageNumberBackground"/>
          <p:cNvSpPr/>
          <p:nvPr/>
        </p:nvSpPr>
        <p:spPr>
          <a:xfrm>
            <a:off x="8255000" y="76200"/>
            <a:ext cx="889000" cy="29210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4/15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8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The requirements engineering process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572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7129041" y="3352800"/>
            <a:ext cx="1862559" cy="715468"/>
            <a:chOff x="685800" y="2362200"/>
            <a:chExt cx="1862559" cy="533400"/>
          </a:xfrm>
        </p:grpSpPr>
        <p:sp>
          <p:nvSpPr>
            <p:cNvPr id="217" name="Rectangle 216"/>
            <p:cNvSpPr/>
            <p:nvPr/>
          </p:nvSpPr>
          <p:spPr>
            <a:xfrm>
              <a:off x="114300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161708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Rounded Rectangle 218"/>
            <p:cNvSpPr/>
            <p:nvPr/>
          </p:nvSpPr>
          <p:spPr>
            <a:xfrm>
              <a:off x="685800" y="2362200"/>
              <a:ext cx="1862559" cy="5334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 Validation</a:t>
              </a:r>
              <a:endParaRPr lang="en-US" sz="1800" dirty="0"/>
            </a:p>
          </p:txBody>
        </p:sp>
      </p:grpSp>
      <p:cxnSp>
        <p:nvCxnSpPr>
          <p:cNvPr id="220" name="Straight Arrow Connector 219"/>
          <p:cNvCxnSpPr>
            <a:stCxn id="17435" idx="4"/>
            <a:endCxn id="283" idx="1"/>
          </p:cNvCxnSpPr>
          <p:nvPr/>
        </p:nvCxnSpPr>
        <p:spPr>
          <a:xfrm rot="16200000" flipH="1">
            <a:off x="4280692" y="2208680"/>
            <a:ext cx="372222" cy="90487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Arrow Connector 228"/>
          <p:cNvCxnSpPr>
            <a:stCxn id="237" idx="3"/>
            <a:endCxn id="40" idx="1"/>
          </p:cNvCxnSpPr>
          <p:nvPr/>
        </p:nvCxnSpPr>
        <p:spPr>
          <a:xfrm flipV="1">
            <a:off x="2176041" y="20574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0" name="Group 229"/>
          <p:cNvGrpSpPr/>
          <p:nvPr/>
        </p:nvGrpSpPr>
        <p:grpSpPr>
          <a:xfrm>
            <a:off x="366291" y="2998076"/>
            <a:ext cx="1777919" cy="498692"/>
            <a:chOff x="778880" y="3561144"/>
            <a:chExt cx="1981200" cy="685800"/>
          </a:xfrm>
        </p:grpSpPr>
        <p:sp>
          <p:nvSpPr>
            <p:cNvPr id="231" name="Rectangle 230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Feasibility report</a:t>
              </a:r>
              <a:endParaRPr lang="en-US" sz="1800" dirty="0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313482" y="1793327"/>
            <a:ext cx="1862559" cy="533400"/>
            <a:chOff x="685800" y="2362200"/>
            <a:chExt cx="1862559" cy="533400"/>
          </a:xfrm>
        </p:grpSpPr>
        <p:sp>
          <p:nvSpPr>
            <p:cNvPr id="235" name="Rectangle 234"/>
            <p:cNvSpPr/>
            <p:nvPr/>
          </p:nvSpPr>
          <p:spPr>
            <a:xfrm>
              <a:off x="114300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161708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Rounded Rectangle 236"/>
            <p:cNvSpPr/>
            <p:nvPr/>
          </p:nvSpPr>
          <p:spPr>
            <a:xfrm>
              <a:off x="685800" y="2362200"/>
              <a:ext cx="1862559" cy="5334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Feasibility Study</a:t>
              </a:r>
              <a:endParaRPr lang="en-US" sz="1800" dirty="0"/>
            </a:p>
          </p:txBody>
        </p:sp>
      </p:grpSp>
      <p:cxnSp>
        <p:nvCxnSpPr>
          <p:cNvPr id="238" name="Straight Arrow Connector 237"/>
          <p:cNvCxnSpPr>
            <a:stCxn id="237" idx="2"/>
            <a:endCxn id="233" idx="0"/>
          </p:cNvCxnSpPr>
          <p:nvPr/>
        </p:nvCxnSpPr>
        <p:spPr>
          <a:xfrm>
            <a:off x="1244762" y="2326727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39" name="Group 17438"/>
          <p:cNvGrpSpPr/>
          <p:nvPr/>
        </p:nvGrpSpPr>
        <p:grpSpPr>
          <a:xfrm>
            <a:off x="2633241" y="1638300"/>
            <a:ext cx="1862559" cy="838200"/>
            <a:chOff x="3276600" y="1981200"/>
            <a:chExt cx="1862559" cy="838200"/>
          </a:xfrm>
        </p:grpSpPr>
        <p:sp>
          <p:nvSpPr>
            <p:cNvPr id="40" name="Rounded Rectangle 39"/>
            <p:cNvSpPr/>
            <p:nvPr/>
          </p:nvSpPr>
          <p:spPr>
            <a:xfrm>
              <a:off x="3276600" y="1981200"/>
              <a:ext cx="1862559" cy="8382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elicitation and analysis</a:t>
              </a:r>
            </a:p>
          </p:txBody>
        </p:sp>
        <p:sp>
          <p:nvSpPr>
            <p:cNvPr id="17435" name="Oval 17434"/>
            <p:cNvSpPr/>
            <p:nvPr/>
          </p:nvSpPr>
          <p:spPr>
            <a:xfrm>
              <a:off x="4572000" y="2646457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>
              <a:off x="3733800" y="2645124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>
              <a:off x="373380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>
              <a:off x="455295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8" name="Straight Arrow Connector 277"/>
          <p:cNvCxnSpPr>
            <a:stCxn id="40" idx="2"/>
            <a:endCxn id="298" idx="0"/>
          </p:cNvCxnSpPr>
          <p:nvPr/>
        </p:nvCxnSpPr>
        <p:spPr>
          <a:xfrm>
            <a:off x="3564521" y="2476500"/>
            <a:ext cx="8561" cy="11811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2" name="Group 281"/>
          <p:cNvGrpSpPr/>
          <p:nvPr/>
        </p:nvGrpSpPr>
        <p:grpSpPr>
          <a:xfrm>
            <a:off x="4919241" y="2514600"/>
            <a:ext cx="1862559" cy="665257"/>
            <a:chOff x="3276600" y="1981200"/>
            <a:chExt cx="1862559" cy="838200"/>
          </a:xfrm>
        </p:grpSpPr>
        <p:sp>
          <p:nvSpPr>
            <p:cNvPr id="283" name="Rounded Rectangle 282"/>
            <p:cNvSpPr/>
            <p:nvPr/>
          </p:nvSpPr>
          <p:spPr>
            <a:xfrm>
              <a:off x="3276600" y="1981200"/>
              <a:ext cx="1862559" cy="8382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 Specification</a:t>
              </a:r>
            </a:p>
          </p:txBody>
        </p:sp>
        <p:sp>
          <p:nvSpPr>
            <p:cNvPr id="284" name="Oval 283"/>
            <p:cNvSpPr/>
            <p:nvPr/>
          </p:nvSpPr>
          <p:spPr>
            <a:xfrm>
              <a:off x="4572000" y="2646457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/>
            <p:cNvSpPr/>
            <p:nvPr/>
          </p:nvSpPr>
          <p:spPr>
            <a:xfrm>
              <a:off x="3733800" y="2645124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/>
            <p:cNvSpPr/>
            <p:nvPr/>
          </p:nvSpPr>
          <p:spPr>
            <a:xfrm>
              <a:off x="373380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/>
            <p:cNvSpPr/>
            <p:nvPr/>
          </p:nvSpPr>
          <p:spPr>
            <a:xfrm>
              <a:off x="455295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9" name="Straight Arrow Connector 288"/>
          <p:cNvCxnSpPr>
            <a:stCxn id="284" idx="4"/>
            <a:endCxn id="219" idx="1"/>
          </p:cNvCxnSpPr>
          <p:nvPr/>
        </p:nvCxnSpPr>
        <p:spPr>
          <a:xfrm rot="16200000" flipH="1">
            <a:off x="6448772" y="3030265"/>
            <a:ext cx="531862" cy="82867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Arrow Connector 288"/>
          <p:cNvCxnSpPr>
            <a:stCxn id="219" idx="0"/>
            <a:endCxn id="283" idx="3"/>
          </p:cNvCxnSpPr>
          <p:nvPr/>
        </p:nvCxnSpPr>
        <p:spPr>
          <a:xfrm rot="16200000" flipV="1">
            <a:off x="7168276" y="2460754"/>
            <a:ext cx="505571" cy="127852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5" name="Group 294"/>
          <p:cNvGrpSpPr/>
          <p:nvPr/>
        </p:nvGrpSpPr>
        <p:grpSpPr>
          <a:xfrm>
            <a:off x="2684122" y="3657600"/>
            <a:ext cx="1777919" cy="498692"/>
            <a:chOff x="778880" y="3561144"/>
            <a:chExt cx="1981200" cy="685800"/>
          </a:xfrm>
        </p:grpSpPr>
        <p:sp>
          <p:nvSpPr>
            <p:cNvPr id="296" name="Rectangle 295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Rectangle 296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Rectangle 297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Models</a:t>
              </a:r>
              <a:endParaRPr lang="en-US" sz="1800" dirty="0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4970122" y="4267200"/>
            <a:ext cx="1777919" cy="642660"/>
            <a:chOff x="778880" y="3561144"/>
            <a:chExt cx="1981200" cy="685800"/>
          </a:xfrm>
        </p:grpSpPr>
        <p:sp>
          <p:nvSpPr>
            <p:cNvPr id="301" name="Rectangle 300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Rectangle 301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Rectangle 302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User and System requirements</a:t>
              </a:r>
              <a:endParaRPr lang="en-US" sz="1800" dirty="0"/>
            </a:p>
          </p:txBody>
        </p:sp>
      </p:grpSp>
      <p:cxnSp>
        <p:nvCxnSpPr>
          <p:cNvPr id="304" name="Straight Arrow Connector 303"/>
          <p:cNvCxnSpPr>
            <a:stCxn id="283" idx="2"/>
            <a:endCxn id="303" idx="0"/>
          </p:cNvCxnSpPr>
          <p:nvPr/>
        </p:nvCxnSpPr>
        <p:spPr>
          <a:xfrm>
            <a:off x="5850521" y="3179857"/>
            <a:ext cx="8561" cy="108734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" name="Group 306"/>
          <p:cNvGrpSpPr/>
          <p:nvPr/>
        </p:nvGrpSpPr>
        <p:grpSpPr>
          <a:xfrm>
            <a:off x="7179922" y="5181600"/>
            <a:ext cx="1777919" cy="651092"/>
            <a:chOff x="778880" y="3561144"/>
            <a:chExt cx="1981200" cy="685800"/>
          </a:xfrm>
        </p:grpSpPr>
        <p:sp>
          <p:nvSpPr>
            <p:cNvPr id="308" name="Rectangle 307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Rectangle 308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 Document</a:t>
              </a:r>
              <a:endParaRPr lang="en-US" sz="1800" dirty="0"/>
            </a:p>
          </p:txBody>
        </p:sp>
      </p:grpSp>
      <p:cxnSp>
        <p:nvCxnSpPr>
          <p:cNvPr id="311" name="Straight Arrow Connector 310"/>
          <p:cNvCxnSpPr>
            <a:stCxn id="219" idx="2"/>
            <a:endCxn id="310" idx="0"/>
          </p:cNvCxnSpPr>
          <p:nvPr/>
        </p:nvCxnSpPr>
        <p:spPr>
          <a:xfrm>
            <a:off x="8060321" y="4068268"/>
            <a:ext cx="8561" cy="111333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traight Arrow Connector 219"/>
          <p:cNvCxnSpPr>
            <a:stCxn id="283" idx="0"/>
            <a:endCxn id="40" idx="3"/>
          </p:cNvCxnSpPr>
          <p:nvPr/>
        </p:nvCxnSpPr>
        <p:spPr>
          <a:xfrm rot="16200000" flipV="1">
            <a:off x="4944561" y="1608639"/>
            <a:ext cx="457200" cy="135472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Straight Arrow Connector 219"/>
          <p:cNvCxnSpPr>
            <a:stCxn id="298" idx="2"/>
          </p:cNvCxnSpPr>
          <p:nvPr/>
        </p:nvCxnSpPr>
        <p:spPr>
          <a:xfrm rot="16200000" flipH="1">
            <a:off x="4635248" y="3094126"/>
            <a:ext cx="1482510" cy="360684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Arrow Connector 219"/>
          <p:cNvCxnSpPr>
            <a:stCxn id="303" idx="2"/>
            <a:endCxn id="310" idx="1"/>
          </p:cNvCxnSpPr>
          <p:nvPr/>
        </p:nvCxnSpPr>
        <p:spPr>
          <a:xfrm rot="16200000" flipH="1">
            <a:off x="6220859" y="4548083"/>
            <a:ext cx="597286" cy="1320840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87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design and implementation</a:t>
            </a:r>
            <a:endParaRPr lang="en-GB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The process of converting the system specification into an executable system.</a:t>
            </a:r>
          </a:p>
          <a:p>
            <a:r>
              <a:rPr lang="en-GB" dirty="0" smtClean="0"/>
              <a:t>Software design</a:t>
            </a:r>
          </a:p>
          <a:p>
            <a:pPr lvl="1"/>
            <a:r>
              <a:rPr lang="en-GB" dirty="0" smtClean="0"/>
              <a:t>Design a software structure that realises the specification;</a:t>
            </a:r>
          </a:p>
          <a:p>
            <a:r>
              <a:rPr lang="en-GB" dirty="0" smtClean="0"/>
              <a:t>Implementation</a:t>
            </a:r>
          </a:p>
          <a:p>
            <a:pPr lvl="1"/>
            <a:r>
              <a:rPr lang="en-GB" dirty="0" smtClean="0"/>
              <a:t>Translate this structure into an executable program;</a:t>
            </a:r>
          </a:p>
          <a:p>
            <a:r>
              <a:rPr lang="en-GB" dirty="0" smtClean="0"/>
              <a:t>The activities of design and implementation are closely related and may be inter-leaved.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95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76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85990"/>
          </a:xfrm>
        </p:spPr>
        <p:txBody>
          <a:bodyPr>
            <a:normAutofit/>
          </a:bodyPr>
          <a:lstStyle/>
          <a:p>
            <a:r>
              <a:rPr lang="en-GB" dirty="0" smtClean="0"/>
              <a:t>A general model of the design process 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5334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53" name="Group 18452"/>
          <p:cNvGrpSpPr/>
          <p:nvPr/>
        </p:nvGrpSpPr>
        <p:grpSpPr>
          <a:xfrm>
            <a:off x="1295400" y="1524001"/>
            <a:ext cx="6477000" cy="998516"/>
            <a:chOff x="1143000" y="1697892"/>
            <a:chExt cx="6477000" cy="998516"/>
          </a:xfrm>
        </p:grpSpPr>
        <p:grpSp>
          <p:nvGrpSpPr>
            <p:cNvPr id="70" name="Group 69"/>
            <p:cNvGrpSpPr/>
            <p:nvPr/>
          </p:nvGrpSpPr>
          <p:grpSpPr>
            <a:xfrm>
              <a:off x="1406958" y="1888850"/>
              <a:ext cx="1793442" cy="799637"/>
              <a:chOff x="-1869618" y="2257710"/>
              <a:chExt cx="1793442" cy="616113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-1860852" y="2257710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Platform Information</a:t>
                </a:r>
                <a:endParaRPr lang="en-US" sz="1800" dirty="0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3540558" y="1888850"/>
              <a:ext cx="1793442" cy="798408"/>
              <a:chOff x="-1869618" y="2258657"/>
              <a:chExt cx="1793442" cy="615166"/>
            </a:xfrm>
          </p:grpSpPr>
          <p:sp>
            <p:nvSpPr>
              <p:cNvPr id="95" name="Rectangle 94"/>
              <p:cNvSpPr/>
              <p:nvPr/>
            </p:nvSpPr>
            <p:spPr>
              <a:xfrm>
                <a:off x="-1860852" y="2258657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Requirements Specification</a:t>
                </a:r>
                <a:endParaRPr lang="en-US" sz="1800" dirty="0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5597958" y="1888850"/>
              <a:ext cx="1793442" cy="807558"/>
              <a:chOff x="-1869618" y="2251607"/>
              <a:chExt cx="1793442" cy="622216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-1860852" y="2251607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Data description</a:t>
                </a:r>
                <a:endParaRPr lang="en-US" sz="1800" dirty="0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437" name="Rectangle 18436"/>
            <p:cNvSpPr/>
            <p:nvPr/>
          </p:nvSpPr>
          <p:spPr>
            <a:xfrm>
              <a:off x="1143000" y="1697892"/>
              <a:ext cx="6477000" cy="95261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38" name="TextBox 18437"/>
          <p:cNvSpPr txBox="1"/>
          <p:nvPr/>
        </p:nvSpPr>
        <p:spPr>
          <a:xfrm>
            <a:off x="6686526" y="1143000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inputs</a:t>
            </a:r>
            <a:endParaRPr lang="en-US" sz="2000" b="1" dirty="0"/>
          </a:p>
        </p:txBody>
      </p:sp>
      <p:grpSp>
        <p:nvGrpSpPr>
          <p:cNvPr id="18456" name="Group 18455"/>
          <p:cNvGrpSpPr/>
          <p:nvPr/>
        </p:nvGrpSpPr>
        <p:grpSpPr>
          <a:xfrm>
            <a:off x="1295400" y="3048000"/>
            <a:ext cx="6477000" cy="1752600"/>
            <a:chOff x="1295400" y="3352801"/>
            <a:chExt cx="6477000" cy="1752600"/>
          </a:xfrm>
        </p:grpSpPr>
        <p:cxnSp>
          <p:nvCxnSpPr>
            <p:cNvPr id="45" name="Straight Arrow Connector 44"/>
            <p:cNvCxnSpPr>
              <a:stCxn id="127" idx="3"/>
              <a:endCxn id="137" idx="1"/>
            </p:cNvCxnSpPr>
            <p:nvPr/>
          </p:nvCxnSpPr>
          <p:spPr>
            <a:xfrm>
              <a:off x="5334000" y="3853684"/>
              <a:ext cx="304799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117" idx="3"/>
              <a:endCxn id="127" idx="1"/>
            </p:cNvCxnSpPr>
            <p:nvPr/>
          </p:nvCxnSpPr>
          <p:spPr>
            <a:xfrm flipV="1">
              <a:off x="3456823" y="3853684"/>
              <a:ext cx="429377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Rectangle 114"/>
            <p:cNvSpPr/>
            <p:nvPr/>
          </p:nvSpPr>
          <p:spPr>
            <a:xfrm>
              <a:off x="1295400" y="3352801"/>
              <a:ext cx="6477000" cy="175260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1594264" y="3526466"/>
              <a:ext cx="1862559" cy="665257"/>
              <a:chOff x="2736347" y="1883509"/>
              <a:chExt cx="1862559" cy="665257"/>
            </a:xfrm>
          </p:grpSpPr>
          <p:sp>
            <p:nvSpPr>
              <p:cNvPr id="117" name="Rounded Rectangle 11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Architectural design</a:t>
                </a:r>
                <a:endParaRPr lang="en-US" sz="1800" dirty="0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3886200" y="3521055"/>
              <a:ext cx="1447800" cy="665257"/>
              <a:chOff x="2736347" y="1883509"/>
              <a:chExt cx="1862559" cy="665257"/>
            </a:xfrm>
          </p:grpSpPr>
          <p:sp>
            <p:nvSpPr>
              <p:cNvPr id="127" name="Rounded Rectangle 12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Interface design</a:t>
                </a:r>
                <a:endParaRPr lang="en-US" sz="1800" dirty="0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5638799" y="3526466"/>
              <a:ext cx="1666875" cy="665257"/>
              <a:chOff x="2736347" y="1883509"/>
              <a:chExt cx="1862559" cy="665257"/>
            </a:xfrm>
          </p:grpSpPr>
          <p:sp>
            <p:nvSpPr>
              <p:cNvPr id="137" name="Rounded Rectangle 13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Component design</a:t>
                </a:r>
                <a:endParaRPr lang="en-US" sz="1800" dirty="0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3395241" y="4535538"/>
              <a:ext cx="2379609" cy="493662"/>
              <a:chOff x="2736347" y="1883509"/>
              <a:chExt cx="1862559" cy="665257"/>
            </a:xfrm>
          </p:grpSpPr>
          <p:sp>
            <p:nvSpPr>
              <p:cNvPr id="147" name="Rounded Rectangle 14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Database design</a:t>
                </a:r>
                <a:endParaRPr lang="en-US" sz="1800" dirty="0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60" name="Straight Arrow Connector 159"/>
            <p:cNvCxnSpPr>
              <a:stCxn id="143" idx="5"/>
              <a:endCxn id="151" idx="0"/>
            </p:cNvCxnSpPr>
            <p:nvPr/>
          </p:nvCxnSpPr>
          <p:spPr>
            <a:xfrm flipH="1">
              <a:off x="5135431" y="4019682"/>
              <a:ext cx="584726" cy="515856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62"/>
            <p:cNvCxnSpPr>
              <a:stCxn id="124" idx="1"/>
              <a:endCxn id="150" idx="0"/>
            </p:cNvCxnSpPr>
            <p:nvPr/>
          </p:nvCxnSpPr>
          <p:spPr>
            <a:xfrm>
              <a:off x="3351304" y="3996074"/>
              <a:ext cx="737580" cy="539464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Straight Arrow Connector 169"/>
          <p:cNvCxnSpPr>
            <a:stCxn id="18437" idx="2"/>
            <a:endCxn id="115" idx="0"/>
          </p:cNvCxnSpPr>
          <p:nvPr/>
        </p:nvCxnSpPr>
        <p:spPr>
          <a:xfrm>
            <a:off x="4533900" y="2476611"/>
            <a:ext cx="0" cy="57138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59" name="Group 18458"/>
          <p:cNvGrpSpPr/>
          <p:nvPr/>
        </p:nvGrpSpPr>
        <p:grpSpPr>
          <a:xfrm>
            <a:off x="530770" y="5326084"/>
            <a:ext cx="8001000" cy="998516"/>
            <a:chOff x="990600" y="5326084"/>
            <a:chExt cx="8001000" cy="998516"/>
          </a:xfrm>
        </p:grpSpPr>
        <p:grpSp>
          <p:nvGrpSpPr>
            <p:cNvPr id="177" name="Group 176"/>
            <p:cNvGrpSpPr/>
            <p:nvPr/>
          </p:nvGrpSpPr>
          <p:grpSpPr>
            <a:xfrm>
              <a:off x="990600" y="5326084"/>
              <a:ext cx="8001000" cy="998516"/>
              <a:chOff x="1143000" y="1697892"/>
              <a:chExt cx="8001000" cy="998516"/>
            </a:xfrm>
          </p:grpSpPr>
          <p:grpSp>
            <p:nvGrpSpPr>
              <p:cNvPr id="178" name="Group 177"/>
              <p:cNvGrpSpPr/>
              <p:nvPr/>
            </p:nvGrpSpPr>
            <p:grpSpPr>
              <a:xfrm>
                <a:off x="1406958" y="1888850"/>
                <a:ext cx="1793442" cy="799637"/>
                <a:chOff x="-1869618" y="2257710"/>
                <a:chExt cx="1793442" cy="616113"/>
              </a:xfrm>
            </p:grpSpPr>
            <p:sp>
              <p:nvSpPr>
                <p:cNvPr id="200" name="Rectangle 199"/>
                <p:cNvSpPr/>
                <p:nvPr/>
              </p:nvSpPr>
              <p:spPr>
                <a:xfrm>
                  <a:off x="-1734290" y="2257710"/>
                  <a:ext cx="1607290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System Architecture</a:t>
                  </a:r>
                  <a:endParaRPr lang="en-US" sz="1800" dirty="0"/>
                </a:p>
              </p:txBody>
            </p:sp>
            <p:sp>
              <p:nvSpPr>
                <p:cNvPr id="201" name="Oval 200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Oval 202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Oval 203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Oval 204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Oval 205"/>
                <p:cNvSpPr/>
                <p:nvPr/>
              </p:nvSpPr>
              <p:spPr>
                <a:xfrm>
                  <a:off x="-1869618" y="241935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Oval 206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Oval 207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9" name="Group 178"/>
              <p:cNvGrpSpPr/>
              <p:nvPr/>
            </p:nvGrpSpPr>
            <p:grpSpPr>
              <a:xfrm>
                <a:off x="3540558" y="1888850"/>
                <a:ext cx="1793442" cy="798408"/>
                <a:chOff x="-1869618" y="2258657"/>
                <a:chExt cx="1793442" cy="615166"/>
              </a:xfrm>
            </p:grpSpPr>
            <p:sp>
              <p:nvSpPr>
                <p:cNvPr id="191" name="Rectangle 190"/>
                <p:cNvSpPr/>
                <p:nvPr/>
              </p:nvSpPr>
              <p:spPr>
                <a:xfrm>
                  <a:off x="-1826828" y="2258657"/>
                  <a:ext cx="1496213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Database specification</a:t>
                  </a:r>
                  <a:endParaRPr lang="en-US" sz="1800" dirty="0"/>
                </a:p>
              </p:txBody>
            </p:sp>
            <p:sp>
              <p:nvSpPr>
                <p:cNvPr id="192" name="Oval 191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3" name="Oval 192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Oval 193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5" name="Oval 194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6" name="Oval 195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Oval 196"/>
                <p:cNvSpPr/>
                <p:nvPr/>
              </p:nvSpPr>
              <p:spPr>
                <a:xfrm>
                  <a:off x="-1869618" y="241935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8" name="Oval 197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9" name="Oval 198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0" name="Group 179"/>
              <p:cNvGrpSpPr/>
              <p:nvPr/>
            </p:nvGrpSpPr>
            <p:grpSpPr>
              <a:xfrm>
                <a:off x="5536761" y="1888850"/>
                <a:ext cx="1854639" cy="807558"/>
                <a:chOff x="-1930815" y="2251607"/>
                <a:chExt cx="1854639" cy="622216"/>
              </a:xfrm>
            </p:grpSpPr>
            <p:sp>
              <p:nvSpPr>
                <p:cNvPr id="182" name="Rectangle 181"/>
                <p:cNvSpPr/>
                <p:nvPr/>
              </p:nvSpPr>
              <p:spPr>
                <a:xfrm>
                  <a:off x="-1930815" y="2251607"/>
                  <a:ext cx="1537002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Interface specification</a:t>
                  </a:r>
                  <a:endParaRPr lang="en-US" sz="1800" dirty="0"/>
                </a:p>
              </p:txBody>
            </p:sp>
            <p:sp>
              <p:nvSpPr>
                <p:cNvPr id="183" name="Oval 182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Oval 183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5" name="Oval 184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Oval 185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7" name="Oval 186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Oval 187"/>
                <p:cNvSpPr/>
                <p:nvPr/>
              </p:nvSpPr>
              <p:spPr>
                <a:xfrm flipH="1">
                  <a:off x="-1698168" y="2494247"/>
                  <a:ext cx="1283522" cy="9655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Oval 188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Oval 189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1" name="Rectangle 180"/>
              <p:cNvSpPr/>
              <p:nvPr/>
            </p:nvSpPr>
            <p:spPr>
              <a:xfrm>
                <a:off x="1143000" y="1697892"/>
                <a:ext cx="8001000" cy="952610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9" name="Rectangle 208"/>
            <p:cNvSpPr/>
            <p:nvPr/>
          </p:nvSpPr>
          <p:spPr>
            <a:xfrm>
              <a:off x="7225998" y="5524961"/>
              <a:ext cx="1537002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Component Specification</a:t>
              </a:r>
              <a:endParaRPr lang="en-US" sz="1800" dirty="0"/>
            </a:p>
          </p:txBody>
        </p:sp>
      </p:grpSp>
      <p:cxnSp>
        <p:nvCxnSpPr>
          <p:cNvPr id="210" name="Straight Arrow Connector 209"/>
          <p:cNvCxnSpPr>
            <a:stCxn id="115" idx="2"/>
            <a:endCxn id="181" idx="0"/>
          </p:cNvCxnSpPr>
          <p:nvPr/>
        </p:nvCxnSpPr>
        <p:spPr>
          <a:xfrm flipH="1">
            <a:off x="4531270" y="4800600"/>
            <a:ext cx="2630" cy="525484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/>
          <p:cNvSpPr txBox="1"/>
          <p:nvPr/>
        </p:nvSpPr>
        <p:spPr>
          <a:xfrm>
            <a:off x="6553200" y="2692191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activities</a:t>
            </a:r>
            <a:endParaRPr lang="en-US" sz="2000" b="1" dirty="0"/>
          </a:p>
        </p:txBody>
      </p:sp>
      <p:sp>
        <p:nvSpPr>
          <p:cNvPr id="214" name="TextBox 213"/>
          <p:cNvSpPr txBox="1"/>
          <p:nvPr/>
        </p:nvSpPr>
        <p:spPr>
          <a:xfrm>
            <a:off x="6838926" y="4933890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output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076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213" grpId="0"/>
      <p:bldP spid="2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b="1" i="1" dirty="0" smtClean="0"/>
              <a:t>Architectural design</a:t>
            </a:r>
            <a:r>
              <a:rPr lang="en-GB" i="1" dirty="0" smtClean="0"/>
              <a:t>,</a:t>
            </a:r>
            <a:r>
              <a:rPr lang="en-GB" dirty="0" smtClean="0"/>
              <a:t> where you identify the overall structure of the system, the principal components (sometimes called sub-systems or modules), their relationships and how they are distributed.</a:t>
            </a:r>
          </a:p>
          <a:p>
            <a:r>
              <a:rPr lang="en-GB" b="1" i="1" dirty="0" smtClean="0"/>
              <a:t>Interface design</a:t>
            </a:r>
            <a:r>
              <a:rPr lang="en-GB" i="1" dirty="0" smtClean="0"/>
              <a:t>,</a:t>
            </a:r>
            <a:r>
              <a:rPr lang="en-GB" dirty="0" smtClean="0"/>
              <a:t> where you define the interfaces between system components. </a:t>
            </a:r>
          </a:p>
          <a:p>
            <a:r>
              <a:rPr lang="en-GB" b="1" i="1" dirty="0" smtClean="0"/>
              <a:t>Component design</a:t>
            </a:r>
            <a:r>
              <a:rPr lang="en-GB" i="1" dirty="0" smtClean="0"/>
              <a:t>, </a:t>
            </a:r>
            <a:r>
              <a:rPr lang="en-GB" dirty="0" smtClean="0"/>
              <a:t>where you take each system component and design how it will operate. </a:t>
            </a:r>
          </a:p>
          <a:p>
            <a:r>
              <a:rPr lang="en-GB" b="1" i="1" dirty="0" smtClean="0"/>
              <a:t>Database design</a:t>
            </a:r>
            <a:r>
              <a:rPr lang="en-GB" i="1" dirty="0" smtClean="0"/>
              <a:t>, </a:t>
            </a:r>
            <a:r>
              <a:rPr lang="en-GB" dirty="0" smtClean="0"/>
              <a:t>where you design the system data structures and how these are to be represented in a database.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0" y="6756400"/>
            <a:ext cx="5715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5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5224</TotalTime>
  <Words>680</Words>
  <Application>Microsoft Office PowerPoint</Application>
  <PresentationFormat>On-screen Show (4:3)</PresentationFormat>
  <Paragraphs>135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Bookman Old Style</vt:lpstr>
      <vt:lpstr>Gill Sans MT</vt:lpstr>
      <vt:lpstr>ＭＳ Ｐゴシック</vt:lpstr>
      <vt:lpstr>Wingdings</vt:lpstr>
      <vt:lpstr>Wingdings 3</vt:lpstr>
      <vt:lpstr>SWE205 2011-05-28</vt:lpstr>
      <vt:lpstr>Lecture – 5 Processes Activities </vt:lpstr>
      <vt:lpstr>Process activities</vt:lpstr>
      <vt:lpstr>Process activities</vt:lpstr>
      <vt:lpstr>Software specification</vt:lpstr>
      <vt:lpstr>Software specification</vt:lpstr>
      <vt:lpstr> The requirements engineering process </vt:lpstr>
      <vt:lpstr>Software design and implementation</vt:lpstr>
      <vt:lpstr>A general model of the design process  </vt:lpstr>
      <vt:lpstr>Design activities</vt:lpstr>
      <vt:lpstr>Software validation</vt:lpstr>
      <vt:lpstr>   Stages of testing </vt:lpstr>
      <vt:lpstr>Testing stages</vt:lpstr>
      <vt:lpstr>Testing phases in a plan-driven software process </vt:lpstr>
      <vt:lpstr>Software evolution</vt:lpstr>
      <vt:lpstr>System evolution </vt:lpstr>
      <vt:lpstr>Key points</vt:lpstr>
    </vt:vector>
  </TitlesOfParts>
  <Company>khalidm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Sajjad</cp:lastModifiedBy>
  <cp:revision>234</cp:revision>
  <cp:lastPrinted>2011-02-23T06:49:47Z</cp:lastPrinted>
  <dcterms:created xsi:type="dcterms:W3CDTF">2008-10-05T15:17:56Z</dcterms:created>
  <dcterms:modified xsi:type="dcterms:W3CDTF">2016-01-27T13:50:34Z</dcterms:modified>
</cp:coreProperties>
</file>